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7772400" cy="10058400"/>
  <p:notesSz cx="6858000" cy="9144000"/>
  <p:embeddedFontLst>
    <p:embeddedFont>
      <p:font typeface="Comfortaa" pitchFamily="2" charset="0"/>
      <p:regular r:id="rId5"/>
      <p:bold r:id="rId6"/>
    </p:embeddedFont>
    <p:embeddedFont>
      <p:font typeface="KG Miss Kindergarten" panose="02000000000000000000" pitchFamily="2" charset="77"/>
      <p:regular r:id="rId7"/>
    </p:embeddedFont>
    <p:embeddedFont>
      <p:font typeface="KG Shake it Off Popped" panose="02000000000000000000" pitchFamily="2" charset="77"/>
      <p:regular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iQydRKLNGtvypclFRE3C7MAQig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4B96E8-8E8A-1526-3CE5-13F43603C8CC}" v="4" dt="2023-02-17T17:53:28.338"/>
    <p1510:client id="{9867F91A-63CA-95DE-7972-6A5ADDAF63F6}" v="1983" dt="2023-02-14T22:26:54.136"/>
  </p1510:revLst>
</p1510:revInfo>
</file>

<file path=ppt/tableStyles.xml><?xml version="1.0" encoding="utf-8"?>
<a:tblStyleLst xmlns:a="http://schemas.openxmlformats.org/drawingml/2006/main" def="{403A84E3-EDEE-4AC5-8DF2-DC100B7C1AB1}">
  <a:tblStyle styleId="{403A84E3-EDEE-4AC5-8DF2-DC100B7C1AB1}"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2"/>
    <p:restoredTop sz="94368"/>
  </p:normalViewPr>
  <p:slideViewPr>
    <p:cSldViewPr snapToGrid="0">
      <p:cViewPr varScale="1">
        <p:scale>
          <a:sx n="81" d="100"/>
          <a:sy n="81" d="100"/>
        </p:scale>
        <p:origin x="3024" y="19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font" Target="fonts/font3.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notesMaster" Target="notesMasters/notesMaster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2: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8" name="Google Shape;7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4"/>
          <p:cNvSpPr txBox="1">
            <a:spLocks noGrp="1"/>
          </p:cNvSpPr>
          <p:nvPr>
            <p:ph type="ctrTitle"/>
          </p:nvPr>
        </p:nvSpPr>
        <p:spPr>
          <a:xfrm>
            <a:off x="264952" y="1456058"/>
            <a:ext cx="7242600" cy="4014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4"/>
          <p:cNvSpPr txBox="1">
            <a:spLocks noGrp="1"/>
          </p:cNvSpPr>
          <p:nvPr>
            <p:ph type="subTitle" idx="1"/>
          </p:nvPr>
        </p:nvSpPr>
        <p:spPr>
          <a:xfrm>
            <a:off x="264945" y="5542289"/>
            <a:ext cx="7242600" cy="1550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3"/>
          <p:cNvSpPr txBox="1">
            <a:spLocks noGrp="1"/>
          </p:cNvSpPr>
          <p:nvPr>
            <p:ph type="title" hasCustomPrompt="1"/>
          </p:nvPr>
        </p:nvSpPr>
        <p:spPr>
          <a:xfrm>
            <a:off x="264945" y="2163089"/>
            <a:ext cx="7242600" cy="3839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a:spLocks noGrp="1"/>
          </p:cNvSpPr>
          <p:nvPr>
            <p:ph type="body" idx="1"/>
          </p:nvPr>
        </p:nvSpPr>
        <p:spPr>
          <a:xfrm>
            <a:off x="264945" y="6164351"/>
            <a:ext cx="7242600" cy="25437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5"/>
          <p:cNvSpPr txBox="1">
            <a:spLocks noGrp="1"/>
          </p:cNvSpPr>
          <p:nvPr>
            <p:ph type="title"/>
          </p:nvPr>
        </p:nvSpPr>
        <p:spPr>
          <a:xfrm>
            <a:off x="264945" y="4206107"/>
            <a:ext cx="7242600" cy="16461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5"/>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6"/>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6"/>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7"/>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7"/>
          <p:cNvSpPr txBox="1">
            <a:spLocks noGrp="1"/>
          </p:cNvSpPr>
          <p:nvPr>
            <p:ph type="body" idx="1"/>
          </p:nvPr>
        </p:nvSpPr>
        <p:spPr>
          <a:xfrm>
            <a:off x="264945"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7"/>
          <p:cNvSpPr txBox="1">
            <a:spLocks noGrp="1"/>
          </p:cNvSpPr>
          <p:nvPr>
            <p:ph type="body" idx="2"/>
          </p:nvPr>
        </p:nvSpPr>
        <p:spPr>
          <a:xfrm>
            <a:off x="4107540"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7"/>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8"/>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8"/>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264945" y="1086507"/>
            <a:ext cx="2386800" cy="14778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9"/>
          <p:cNvSpPr txBox="1">
            <a:spLocks noGrp="1"/>
          </p:cNvSpPr>
          <p:nvPr>
            <p:ph type="body" idx="1"/>
          </p:nvPr>
        </p:nvSpPr>
        <p:spPr>
          <a:xfrm>
            <a:off x="264945" y="2717440"/>
            <a:ext cx="2386800" cy="62175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9"/>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416713" y="880293"/>
            <a:ext cx="5412600" cy="7999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0"/>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1"/>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1"/>
          <p:cNvSpPr txBox="1">
            <a:spLocks noGrp="1"/>
          </p:cNvSpPr>
          <p:nvPr>
            <p:ph type="title"/>
          </p:nvPr>
        </p:nvSpPr>
        <p:spPr>
          <a:xfrm>
            <a:off x="225675" y="2411542"/>
            <a:ext cx="3438300" cy="2898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1"/>
          <p:cNvSpPr txBox="1">
            <a:spLocks noGrp="1"/>
          </p:cNvSpPr>
          <p:nvPr>
            <p:ph type="subTitle" idx="1"/>
          </p:nvPr>
        </p:nvSpPr>
        <p:spPr>
          <a:xfrm>
            <a:off x="225675" y="5481569"/>
            <a:ext cx="3438300" cy="2415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1"/>
          <p:cNvSpPr txBox="1">
            <a:spLocks noGrp="1"/>
          </p:cNvSpPr>
          <p:nvPr>
            <p:ph type="body" idx="2"/>
          </p:nvPr>
        </p:nvSpPr>
        <p:spPr>
          <a:xfrm>
            <a:off x="4198575" y="1415969"/>
            <a:ext cx="3261300" cy="7226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2"/>
          <p:cNvSpPr txBox="1">
            <a:spLocks noGrp="1"/>
          </p:cNvSpPr>
          <p:nvPr>
            <p:ph type="body" idx="1"/>
          </p:nvPr>
        </p:nvSpPr>
        <p:spPr>
          <a:xfrm>
            <a:off x="264945" y="8273124"/>
            <a:ext cx="5099100" cy="11832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2"/>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7" name="Google Shape;57;p1"/>
          <p:cNvSpPr txBox="1">
            <a:spLocks noGrp="1"/>
          </p:cNvSpPr>
          <p:nvPr>
            <p:ph type="ctrTitle"/>
          </p:nvPr>
        </p:nvSpPr>
        <p:spPr>
          <a:xfrm>
            <a:off x="-232117" y="317509"/>
            <a:ext cx="8236634" cy="975000"/>
          </a:xfrm>
          <a:prstGeom prst="rect">
            <a:avLst/>
          </a:prstGeom>
          <a:noFill/>
          <a:ln>
            <a:noFill/>
          </a:ln>
        </p:spPr>
        <p:txBody>
          <a:bodyPr spcFirstLastPara="1" wrap="square" lIns="91425" tIns="91425" rIns="91425" bIns="91425" anchor="b" anchorCtr="0">
            <a:noAutofit/>
          </a:bodyPr>
          <a:lstStyle/>
          <a:p>
            <a:pPr>
              <a:spcBef>
                <a:spcPts val="1200"/>
              </a:spcBef>
              <a:buSzPts val="1100"/>
            </a:pPr>
            <a:r>
              <a:rPr lang="en" sz="3000" b="1" dirty="0">
                <a:latin typeface="KG Shake it Off Popped" panose="02000000000000000000" pitchFamily="2" charset="77"/>
                <a:ea typeface="Impact"/>
                <a:cs typeface="Impact"/>
                <a:sym typeface="Impact"/>
              </a:rPr>
              <a:t>We are WILD about Learning!</a:t>
            </a:r>
            <a:endParaRPr lang="en" sz="3000" b="1" dirty="0">
              <a:latin typeface="KG Shake it Off Popped" panose="02000000000000000000" pitchFamily="2" charset="77"/>
              <a:ea typeface="Roboto Mono"/>
              <a:cs typeface="Roboto Mono"/>
            </a:endParaRPr>
          </a:p>
        </p:txBody>
      </p:sp>
      <p:sp>
        <p:nvSpPr>
          <p:cNvPr id="58" name="Google Shape;58;p1"/>
          <p:cNvSpPr txBox="1"/>
          <p:nvPr/>
        </p:nvSpPr>
        <p:spPr>
          <a:xfrm>
            <a:off x="1877100" y="124825"/>
            <a:ext cx="5517900" cy="460500"/>
          </a:xfrm>
          <a:prstGeom prst="rect">
            <a:avLst/>
          </a:prstGeom>
          <a:noFill/>
          <a:ln>
            <a:noFill/>
          </a:ln>
        </p:spPr>
        <p:txBody>
          <a:bodyPr spcFirstLastPara="1" wrap="square" lIns="91425" tIns="91425" rIns="91425" bIns="91425" anchor="t" anchorCtr="0">
            <a:noAutofit/>
          </a:bodyPr>
          <a:lstStyle/>
          <a:p>
            <a:pPr algn="r">
              <a:buSzPts val="1400"/>
            </a:pPr>
            <a:r>
              <a:rPr lang="en" sz="1400" b="0" i="0" u="none" strike="noStrike" cap="none" dirty="0">
                <a:solidFill>
                  <a:srgbClr val="000000"/>
                </a:solidFill>
                <a:latin typeface="KG Miss Kindergarten"/>
                <a:ea typeface="Comfortaa"/>
                <a:cs typeface="Comfortaa"/>
                <a:sym typeface="Comfortaa"/>
              </a:rPr>
              <a:t>Kindergarten Newsletter: </a:t>
            </a:r>
            <a:r>
              <a:rPr lang="en" dirty="0">
                <a:latin typeface="KG Miss Kindergarten"/>
                <a:ea typeface="Comfortaa"/>
                <a:cs typeface="Comfortaa"/>
                <a:sym typeface="Comfortaa"/>
              </a:rPr>
              <a:t>March27-31, 2023</a:t>
            </a:r>
            <a:endParaRPr sz="1400" b="0" i="0" u="none" strike="noStrike" cap="none" dirty="0">
              <a:solidFill>
                <a:srgbClr val="000000"/>
              </a:solidFill>
              <a:latin typeface="KG Miss Kindergarten"/>
              <a:ea typeface="Comfortaa"/>
              <a:cs typeface="Comfortaa"/>
              <a:sym typeface="Comfortaa"/>
            </a:endParaRPr>
          </a:p>
        </p:txBody>
      </p:sp>
      <p:graphicFrame>
        <p:nvGraphicFramePr>
          <p:cNvPr id="60" name="Google Shape;60;p1"/>
          <p:cNvGraphicFramePr/>
          <p:nvPr>
            <p:extLst>
              <p:ext uri="{D42A27DB-BD31-4B8C-83A1-F6EECF244321}">
                <p14:modId xmlns:p14="http://schemas.microsoft.com/office/powerpoint/2010/main" val="1246829601"/>
              </p:ext>
            </p:extLst>
          </p:nvPr>
        </p:nvGraphicFramePr>
        <p:xfrm>
          <a:off x="3886200" y="1292510"/>
          <a:ext cx="3676650" cy="1842982"/>
        </p:xfrm>
        <a:graphic>
          <a:graphicData uri="http://schemas.openxmlformats.org/drawingml/2006/table">
            <a:tbl>
              <a:tblPr>
                <a:noFill/>
                <a:tableStyleId>{403A84E3-EDEE-4AC5-8DF2-DC100B7C1AB1}</a:tableStyleId>
              </a:tblPr>
              <a:tblGrid>
                <a:gridCol w="803050">
                  <a:extLst>
                    <a:ext uri="{9D8B030D-6E8A-4147-A177-3AD203B41FA5}">
                      <a16:colId xmlns:a16="http://schemas.microsoft.com/office/drawing/2014/main" val="20000"/>
                    </a:ext>
                  </a:extLst>
                </a:gridCol>
                <a:gridCol w="2873600">
                  <a:extLst>
                    <a:ext uri="{9D8B030D-6E8A-4147-A177-3AD203B41FA5}">
                      <a16:colId xmlns:a16="http://schemas.microsoft.com/office/drawing/2014/main" val="20001"/>
                    </a:ext>
                  </a:extLst>
                </a:gridCol>
              </a:tblGrid>
              <a:tr h="55053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HOMEWORK</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292448">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Mon. – Thurs.</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Weekly ELA Sheet</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Math HW Pages </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Practice Words to Know</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Read 10 minutes per night</a:t>
                      </a:r>
                    </a:p>
                    <a:p>
                      <a:pPr marL="0" marR="0" lvl="0" indent="0" algn="l" rtl="0">
                        <a:lnSpc>
                          <a:spcPct val="100000"/>
                        </a:lnSpc>
                        <a:spcBef>
                          <a:spcPts val="0"/>
                        </a:spcBef>
                        <a:spcAft>
                          <a:spcPts val="0"/>
                        </a:spcAft>
                        <a:buClr>
                          <a:schemeClr val="dk1"/>
                        </a:buClr>
                        <a:buSzPts val="1400"/>
                        <a:buFont typeface="Arial"/>
                        <a:buNone/>
                      </a:pPr>
                      <a:endParaRPr lang="en-US"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61" name="Google Shape;61;p1"/>
          <p:cNvGraphicFramePr/>
          <p:nvPr>
            <p:extLst>
              <p:ext uri="{D42A27DB-BD31-4B8C-83A1-F6EECF244321}">
                <p14:modId xmlns:p14="http://schemas.microsoft.com/office/powerpoint/2010/main" val="3491263949"/>
              </p:ext>
            </p:extLst>
          </p:nvPr>
        </p:nvGraphicFramePr>
        <p:xfrm>
          <a:off x="261255" y="2874992"/>
          <a:ext cx="3458674" cy="2860850"/>
        </p:xfrm>
        <a:graphic>
          <a:graphicData uri="http://schemas.openxmlformats.org/drawingml/2006/table">
            <a:tbl>
              <a:tblPr>
                <a:noFill/>
                <a:tableStyleId>{403A84E3-EDEE-4AC5-8DF2-DC100B7C1AB1}</a:tableStyleId>
              </a:tblPr>
              <a:tblGrid>
                <a:gridCol w="740082">
                  <a:extLst>
                    <a:ext uri="{9D8B030D-6E8A-4147-A177-3AD203B41FA5}">
                      <a16:colId xmlns:a16="http://schemas.microsoft.com/office/drawing/2014/main" val="20000"/>
                    </a:ext>
                  </a:extLst>
                </a:gridCol>
                <a:gridCol w="2718592">
                  <a:extLst>
                    <a:ext uri="{9D8B030D-6E8A-4147-A177-3AD203B41FA5}">
                      <a16:colId xmlns:a16="http://schemas.microsoft.com/office/drawing/2014/main" val="20001"/>
                    </a:ext>
                  </a:extLst>
                </a:gridCol>
              </a:tblGrid>
              <a:tr h="72660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ASSESSMENTS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347662">
                <a:tc>
                  <a:txBody>
                    <a:bodyPr/>
                    <a:lstStyle/>
                    <a:p>
                      <a:pPr marL="0" marR="0" lvl="0" indent="0" algn="ctr"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ELA</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3" indent="0" algn="l" rtl="0">
                        <a:lnSpc>
                          <a:spcPct val="100000"/>
                        </a:lnSpc>
                        <a:spcBef>
                          <a:spcPts val="0"/>
                        </a:spcBef>
                        <a:spcAft>
                          <a:spcPts val="0"/>
                        </a:spcAft>
                        <a:buClr>
                          <a:srgbClr val="000000"/>
                        </a:buClr>
                        <a:buSzPts val="1400"/>
                        <a:buFont typeface="System Font Regular"/>
                        <a:buNone/>
                      </a:pPr>
                      <a:r>
                        <a:rPr lang="en-US" sz="1400" u="none" strike="noStrike" cap="none" dirty="0">
                          <a:latin typeface="KG Miss Kindergarten" panose="02000000000000000000" pitchFamily="2" charset="77"/>
                          <a:sym typeface="Comfortaa"/>
                        </a:rPr>
                        <a:t>Spelling test </a:t>
                      </a:r>
                    </a:p>
                    <a:p>
                      <a:pPr marL="0" marR="0" lvl="3" indent="0" algn="l" rtl="0">
                        <a:lnSpc>
                          <a:spcPct val="100000"/>
                        </a:lnSpc>
                        <a:spcBef>
                          <a:spcPts val="0"/>
                        </a:spcBef>
                        <a:spcAft>
                          <a:spcPts val="0"/>
                        </a:spcAft>
                        <a:buClr>
                          <a:srgbClr val="000000"/>
                        </a:buClr>
                        <a:buSzPts val="1400"/>
                        <a:buFont typeface="System Font Regular"/>
                        <a:buNone/>
                      </a:pPr>
                      <a:r>
                        <a:rPr lang="en-US" sz="1400" u="none" strike="noStrike" cap="none" dirty="0">
                          <a:latin typeface="KG Miss Kindergarten"/>
                          <a:sym typeface="Comfortaa"/>
                        </a:rPr>
                        <a:t>Oral reading test</a:t>
                      </a: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r h="786584">
                <a:tc>
                  <a:txBody>
                    <a:bodyPr/>
                    <a:lstStyle/>
                    <a:p>
                      <a:pPr marL="0" marR="0" lvl="0" indent="0" algn="ctr"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Math</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lang="en" sz="1400" u="none" strike="noStrike" cap="none" dirty="0">
                        <a:latin typeface="KG Miss Kindergarten"/>
                      </a:endParaRP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aphicFrame>
        <p:nvGraphicFramePr>
          <p:cNvPr id="62" name="Google Shape;62;p1"/>
          <p:cNvGraphicFramePr/>
          <p:nvPr>
            <p:extLst>
              <p:ext uri="{D42A27DB-BD31-4B8C-83A1-F6EECF244321}">
                <p14:modId xmlns:p14="http://schemas.microsoft.com/office/powerpoint/2010/main" val="3695080671"/>
              </p:ext>
            </p:extLst>
          </p:nvPr>
        </p:nvGraphicFramePr>
        <p:xfrm>
          <a:off x="3886200" y="3285094"/>
          <a:ext cx="3676650" cy="2091966"/>
        </p:xfrm>
        <a:graphic>
          <a:graphicData uri="http://schemas.openxmlformats.org/drawingml/2006/table">
            <a:tbl>
              <a:tblPr>
                <a:noFill/>
                <a:tableStyleId>{403A84E3-EDEE-4AC5-8DF2-DC100B7C1AB1}</a:tableStyleId>
              </a:tblPr>
              <a:tblGrid>
                <a:gridCol w="326418">
                  <a:extLst>
                    <a:ext uri="{9D8B030D-6E8A-4147-A177-3AD203B41FA5}">
                      <a16:colId xmlns:a16="http://schemas.microsoft.com/office/drawing/2014/main" val="20000"/>
                    </a:ext>
                  </a:extLst>
                </a:gridCol>
                <a:gridCol w="2016045">
                  <a:extLst>
                    <a:ext uri="{9D8B030D-6E8A-4147-A177-3AD203B41FA5}">
                      <a16:colId xmlns:a16="http://schemas.microsoft.com/office/drawing/2014/main" val="20001"/>
                    </a:ext>
                  </a:extLst>
                </a:gridCol>
                <a:gridCol w="1334187">
                  <a:extLst>
                    <a:ext uri="{9D8B030D-6E8A-4147-A177-3AD203B41FA5}">
                      <a16:colId xmlns:a16="http://schemas.microsoft.com/office/drawing/2014/main" val="20002"/>
                    </a:ext>
                  </a:extLst>
                </a:gridCol>
              </a:tblGrid>
              <a:tr h="456553">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BREAKFAST &amp; LUNCH</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53390">
                <a:tc rowSpan="4" gridSpan="3">
                  <a:txBody>
                    <a:bodyPr/>
                    <a:lstStyle/>
                    <a:p>
                      <a:pPr marL="0" lvl="0" indent="0" algn="l" rtl="0">
                        <a:lnSpc>
                          <a:spcPct val="115000"/>
                        </a:lnSpc>
                        <a:spcBef>
                          <a:spcPts val="0"/>
                        </a:spcBef>
                        <a:spcAft>
                          <a:spcPts val="0"/>
                        </a:spcAft>
                        <a:buNone/>
                      </a:pPr>
                      <a:r>
                        <a:rPr lang="en-US" b="0" dirty="0">
                          <a:latin typeface="KG Miss Kindergarten" panose="02000000000000000000" pitchFamily="2" charset="77"/>
                          <a:ea typeface="Comfortaa"/>
                          <a:cs typeface="Comfortaa"/>
                          <a:sym typeface="Comfortaa"/>
                        </a:rPr>
                        <a:t>Please fill out the lunch application online and make sure your child brings money or has money on their account for meals.</a:t>
                      </a:r>
                    </a:p>
                    <a:p>
                      <a:pPr marL="0" lvl="0" indent="0" algn="l"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    </a:t>
                      </a:r>
                    </a:p>
                    <a:p>
                      <a:pPr marL="0" lvl="0" indent="0" algn="ctr"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Breakfast $1.75        Lunch $3.00</a:t>
                      </a:r>
                      <a:endParaRPr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1165404">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63" name="Google Shape;63;p1"/>
          <p:cNvGraphicFramePr/>
          <p:nvPr>
            <p:extLst>
              <p:ext uri="{D42A27DB-BD31-4B8C-83A1-F6EECF244321}">
                <p14:modId xmlns:p14="http://schemas.microsoft.com/office/powerpoint/2010/main" val="3866112325"/>
              </p:ext>
            </p:extLst>
          </p:nvPr>
        </p:nvGraphicFramePr>
        <p:xfrm>
          <a:off x="261257" y="5748627"/>
          <a:ext cx="3458675" cy="1586258"/>
        </p:xfrm>
        <a:graphic>
          <a:graphicData uri="http://schemas.openxmlformats.org/drawingml/2006/table">
            <a:tbl>
              <a:tblPr>
                <a:noFill/>
                <a:tableStyleId>{403A84E3-EDEE-4AC5-8DF2-DC100B7C1AB1}</a:tableStyleId>
              </a:tblPr>
              <a:tblGrid>
                <a:gridCol w="1293225">
                  <a:extLst>
                    <a:ext uri="{9D8B030D-6E8A-4147-A177-3AD203B41FA5}">
                      <a16:colId xmlns:a16="http://schemas.microsoft.com/office/drawing/2014/main" val="20000"/>
                    </a:ext>
                  </a:extLst>
                </a:gridCol>
                <a:gridCol w="2165450">
                  <a:extLst>
                    <a:ext uri="{9D8B030D-6E8A-4147-A177-3AD203B41FA5}">
                      <a16:colId xmlns:a16="http://schemas.microsoft.com/office/drawing/2014/main" val="20001"/>
                    </a:ext>
                  </a:extLst>
                </a:gridCol>
              </a:tblGrid>
              <a:tr h="489596">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MATH SKILLS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096662">
                <a:tc gridSpan="2">
                  <a:txBody>
                    <a:bodyPr/>
                    <a:lstStyle/>
                    <a:p>
                      <a:pPr marL="457200" marR="0" lvl="0" indent="-317500" algn="l">
                        <a:lnSpc>
                          <a:spcPct val="100000"/>
                        </a:lnSpc>
                        <a:spcBef>
                          <a:spcPts val="0"/>
                        </a:spcBef>
                        <a:spcAft>
                          <a:spcPts val="0"/>
                        </a:spcAft>
                        <a:buClr>
                          <a:srgbClr val="000000"/>
                        </a:buClr>
                        <a:buFont typeface="Comfortaa,Sans-Serif"/>
                        <a:buChar char="★"/>
                      </a:pPr>
                      <a:r>
                        <a:rPr lang="en-US" sz="1400" b="0" i="0" u="none" strike="noStrike" noProof="0" dirty="0">
                          <a:latin typeface="KG Miss Kindergarten"/>
                        </a:rPr>
                        <a:t>Making Teen Numbers</a:t>
                      </a:r>
                      <a:endParaRPr lang="en-US" dirty="0">
                        <a:sym typeface="Comfortaa"/>
                      </a:endParaRPr>
                    </a:p>
                    <a:p>
                      <a:pPr marL="457200" marR="0" lvl="0" indent="-317500" algn="l">
                        <a:lnSpc>
                          <a:spcPct val="100000"/>
                        </a:lnSpc>
                        <a:spcBef>
                          <a:spcPts val="0"/>
                        </a:spcBef>
                        <a:spcAft>
                          <a:spcPts val="0"/>
                        </a:spcAft>
                        <a:buClr>
                          <a:srgbClr val="000000"/>
                        </a:buClr>
                        <a:buFont typeface="Comfortaa,Sans-Serif"/>
                        <a:buChar char="★"/>
                      </a:pPr>
                      <a:r>
                        <a:rPr lang="en-US" sz="1400" b="0" i="0" u="none" strike="noStrike" noProof="0" dirty="0">
                          <a:latin typeface="KG Miss Kindergarten" panose="02000000000000000000" pitchFamily="2" charset="77"/>
                          <a:ea typeface="Comfortaa"/>
                          <a:cs typeface="Comfortaa"/>
                          <a:sym typeface="Comfortaa"/>
                        </a:rPr>
                        <a:t>W</a:t>
                      </a:r>
                      <a:r>
                        <a:rPr lang="en" sz="1400" b="0" i="0" u="none" strike="noStrike" noProof="0" dirty="0" err="1">
                          <a:latin typeface="KG Miss Kindergarten" panose="02000000000000000000" pitchFamily="2" charset="77"/>
                          <a:ea typeface="Comfortaa"/>
                          <a:cs typeface="Comfortaa"/>
                          <a:sym typeface="Comfortaa"/>
                        </a:rPr>
                        <a:t>riting</a:t>
                      </a:r>
                      <a:r>
                        <a:rPr lang="en" sz="1400" b="0" i="0" u="none" strike="noStrike" noProof="0" dirty="0">
                          <a:latin typeface="KG Miss Kindergarten" panose="02000000000000000000" pitchFamily="2" charset="77"/>
                          <a:ea typeface="Comfortaa"/>
                          <a:cs typeface="Comfortaa"/>
                          <a:sym typeface="Comfortaa"/>
                        </a:rPr>
                        <a:t> to 20</a:t>
                      </a:r>
                    </a:p>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a:ea typeface="Comfortaa"/>
                          <a:cs typeface="Comfortaa"/>
                          <a:sym typeface="Comfortaa"/>
                        </a:rPr>
                        <a:t>Counting to </a:t>
                      </a:r>
                      <a:r>
                        <a:rPr lang="en" sz="1400" b="0" i="0" u="none" strike="noStrike" noProof="0" dirty="0">
                          <a:latin typeface="KG Miss Kindergarten"/>
                          <a:ea typeface="Comfortaa"/>
                          <a:cs typeface="Comfortaa"/>
                        </a:rPr>
                        <a:t>100</a:t>
                      </a:r>
                    </a:p>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a:ea typeface="Comfortaa"/>
                          <a:cs typeface="Comfortaa"/>
                        </a:rPr>
                        <a:t>Counting on from given number</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bl>
          </a:graphicData>
        </a:graphic>
      </p:graphicFrame>
      <p:graphicFrame>
        <p:nvGraphicFramePr>
          <p:cNvPr id="65" name="Google Shape;65;p1"/>
          <p:cNvGraphicFramePr/>
          <p:nvPr>
            <p:extLst>
              <p:ext uri="{D42A27DB-BD31-4B8C-83A1-F6EECF244321}">
                <p14:modId xmlns:p14="http://schemas.microsoft.com/office/powerpoint/2010/main" val="1251995340"/>
              </p:ext>
            </p:extLst>
          </p:nvPr>
        </p:nvGraphicFramePr>
        <p:xfrm>
          <a:off x="3886200" y="5502167"/>
          <a:ext cx="3676650" cy="3667220"/>
        </p:xfrm>
        <a:graphic>
          <a:graphicData uri="http://schemas.openxmlformats.org/drawingml/2006/table">
            <a:tbl>
              <a:tblPr>
                <a:noFill/>
                <a:tableStyleId>{403A84E3-EDEE-4AC5-8DF2-DC100B7C1AB1}</a:tableStyleId>
              </a:tblPr>
              <a:tblGrid>
                <a:gridCol w="3676650">
                  <a:extLst>
                    <a:ext uri="{9D8B030D-6E8A-4147-A177-3AD203B41FA5}">
                      <a16:colId xmlns:a16="http://schemas.microsoft.com/office/drawing/2014/main" val="20000"/>
                    </a:ext>
                  </a:extLst>
                </a:gridCol>
              </a:tblGrid>
              <a:tr h="523569">
                <a:tc>
                  <a:txBody>
                    <a:bodyPr/>
                    <a:lstStyle/>
                    <a:p>
                      <a:pPr marL="0" marR="0" lvl="0" indent="0" algn="ctr" rtl="0">
                        <a:lnSpc>
                          <a:spcPct val="100000"/>
                        </a:lnSpc>
                        <a:spcBef>
                          <a:spcPts val="0"/>
                        </a:spcBef>
                        <a:spcAft>
                          <a:spcPts val="0"/>
                        </a:spcAft>
                        <a:buClr>
                          <a:srgbClr val="000000"/>
                        </a:buClr>
                        <a:buSzPts val="1600"/>
                        <a:buFont typeface="Arial"/>
                        <a:buNone/>
                      </a:pPr>
                      <a:r>
                        <a:rPr lang="en" sz="1600" b="1" dirty="0">
                          <a:latin typeface="KG Miss Kindergarten" panose="02000000000000000000" pitchFamily="2" charset="77"/>
                          <a:ea typeface="Comfortaa"/>
                          <a:cs typeface="Comfortaa"/>
                          <a:sym typeface="Comfortaa"/>
                        </a:rPr>
                        <a:t>REMINDERS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3136552">
                <a:tc>
                  <a:txBody>
                    <a:bodyPr/>
                    <a:lstStyle/>
                    <a:p>
                      <a:pPr marL="0" lvl="0" indent="0" algn="ctr" rtl="0">
                        <a:lnSpc>
                          <a:spcPct val="115000"/>
                        </a:lnSpc>
                        <a:spcBef>
                          <a:spcPts val="0"/>
                        </a:spcBef>
                        <a:spcAft>
                          <a:spcPts val="0"/>
                        </a:spcAft>
                        <a:buNone/>
                      </a:pPr>
                      <a:endParaRPr lang="en" sz="1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 </a:t>
                      </a: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Please make sure all money is sent in your child’s blue folder (please label and seal it in a ziploc bag or envelope). </a:t>
                      </a:r>
                    </a:p>
                    <a:p>
                      <a:pPr marL="0" lvl="0" indent="0" algn="ctr" rtl="0">
                        <a:lnSpc>
                          <a:spcPct val="115000"/>
                        </a:lnSpc>
                        <a:spcBef>
                          <a:spcPts val="0"/>
                        </a:spcBef>
                        <a:spcAft>
                          <a:spcPts val="0"/>
                        </a:spcAft>
                        <a:buNone/>
                      </a:pPr>
                      <a:endParaRPr lang="en" sz="14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If your child is absent, please send an excuse with the following information: Child’s name, date of absence, teacher’s name, and reason for absence.</a:t>
                      </a:r>
                    </a:p>
                    <a:p>
                      <a:pPr marL="0" lvl="0" indent="0" algn="ctr" rtl="0">
                        <a:lnSpc>
                          <a:spcPct val="115000"/>
                        </a:lnSpc>
                        <a:spcBef>
                          <a:spcPts val="0"/>
                        </a:spcBef>
                        <a:spcAft>
                          <a:spcPts val="0"/>
                        </a:spcAft>
                        <a:buNone/>
                      </a:pPr>
                      <a:r>
                        <a:rPr lang="en" sz="2000" baseline="30000" dirty="0">
                          <a:latin typeface="KG Miss Kindergarten" panose="02000000000000000000" pitchFamily="2" charset="77"/>
                          <a:ea typeface="Comfortaa"/>
                          <a:cs typeface="Comfortaa"/>
                          <a:sym typeface="Comfortaa"/>
                        </a:rPr>
                        <a:t>     </a:t>
                      </a:r>
                    </a:p>
                  </a:txBody>
                  <a:tcPr marL="91450" marR="91450" marT="91450" marB="91450">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sp>
        <p:nvSpPr>
          <p:cNvPr id="73" name="Google Shape;73;p1"/>
          <p:cNvSpPr txBox="1"/>
          <p:nvPr/>
        </p:nvSpPr>
        <p:spPr>
          <a:xfrm>
            <a:off x="-3012141" y="9789459"/>
            <a:ext cx="18473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aphicFrame>
        <p:nvGraphicFramePr>
          <p:cNvPr id="2" name="Table 1">
            <a:extLst>
              <a:ext uri="{FF2B5EF4-FFF2-40B4-BE49-F238E27FC236}">
                <a16:creationId xmlns:a16="http://schemas.microsoft.com/office/drawing/2014/main" id="{BE87D3DC-F8DE-A04C-ABE2-7B5EF1D706CD}"/>
              </a:ext>
            </a:extLst>
          </p:cNvPr>
          <p:cNvGraphicFramePr>
            <a:graphicFrameLocks noGrp="1"/>
          </p:cNvGraphicFramePr>
          <p:nvPr>
            <p:extLst>
              <p:ext uri="{D42A27DB-BD31-4B8C-83A1-F6EECF244321}">
                <p14:modId xmlns:p14="http://schemas.microsoft.com/office/powerpoint/2010/main" val="39976829"/>
              </p:ext>
            </p:extLst>
          </p:nvPr>
        </p:nvGraphicFramePr>
        <p:xfrm>
          <a:off x="261255" y="7347670"/>
          <a:ext cx="3458675" cy="1814617"/>
        </p:xfrm>
        <a:graphic>
          <a:graphicData uri="http://schemas.openxmlformats.org/drawingml/2006/table">
            <a:tbl>
              <a:tblPr>
                <a:noFill/>
                <a:tableStyleId>{403A84E3-EDEE-4AC5-8DF2-DC100B7C1AB1}</a:tableStyleId>
              </a:tblPr>
              <a:tblGrid>
                <a:gridCol w="3458675">
                  <a:extLst>
                    <a:ext uri="{9D8B030D-6E8A-4147-A177-3AD203B41FA5}">
                      <a16:colId xmlns:a16="http://schemas.microsoft.com/office/drawing/2014/main" val="871930247"/>
                    </a:ext>
                  </a:extLst>
                </a:gridCol>
              </a:tblGrid>
              <a:tr h="596585">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rPr>
                        <a:t>SCHOOL SCHEDULE</a:t>
                      </a:r>
                      <a:endParaRPr lang="en"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4087840816"/>
                  </a:ext>
                </a:extLst>
              </a:tr>
              <a:tr h="1218032">
                <a:tc>
                  <a:txBody>
                    <a:bodyPr/>
                    <a:lstStyle/>
                    <a:p>
                      <a:pPr marL="139700" marR="0" lvl="0" indent="0" algn="ctr" rtl="0">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6:55-7:30 am- Student arrival</a:t>
                      </a:r>
                    </a:p>
                    <a:p>
                      <a:pPr marL="0" lvl="0" indent="0" algn="ctr" rtl="0">
                        <a:spcBef>
                          <a:spcPts val="0"/>
                        </a:spcBef>
                        <a:spcAft>
                          <a:spcPts val="0"/>
                        </a:spcAft>
                        <a:buNone/>
                      </a:pPr>
                      <a:r>
                        <a:rPr lang="en" b="1" dirty="0">
                          <a:latin typeface="KG Miss Kindergarten" panose="02000000000000000000" pitchFamily="2" charset="77"/>
                          <a:ea typeface="Comfortaa"/>
                          <a:cs typeface="Comfortaa"/>
                        </a:rPr>
                        <a:t>Breakfast ends at 7:20 </a:t>
                      </a:r>
                    </a:p>
                    <a:p>
                      <a:pPr marL="0" lvl="0" indent="0" algn="ctr">
                        <a:spcBef>
                          <a:spcPts val="0"/>
                        </a:spcBef>
                        <a:spcAft>
                          <a:spcPts val="0"/>
                        </a:spcAft>
                        <a:buNone/>
                      </a:pPr>
                      <a:r>
                        <a:rPr lang="en" b="1" dirty="0">
                          <a:latin typeface="KG Miss Kindergarten" panose="02000000000000000000" pitchFamily="2" charset="77"/>
                          <a:ea typeface="Comfortaa"/>
                          <a:cs typeface="Comfortaa"/>
                        </a:rPr>
                        <a:t>Be here early!</a:t>
                      </a:r>
                      <a:endParaRPr lang="en" b="1" dirty="0">
                        <a:latin typeface="KG Miss Kindergarten" panose="02000000000000000000" pitchFamily="2" charset="77"/>
                        <a:ea typeface="Comfortaa"/>
                        <a:cs typeface="Comfortaa"/>
                        <a:sym typeface="Comfortaa"/>
                      </a:endParaRPr>
                    </a:p>
                    <a:p>
                      <a:pPr marL="139700" marR="0" lvl="0" indent="0" algn="ctr">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2:00 pm –Student Dismissal</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277552752"/>
                  </a:ext>
                </a:extLst>
              </a:tr>
            </a:tbl>
          </a:graphicData>
        </a:graphic>
      </p:graphicFrame>
      <p:pic>
        <p:nvPicPr>
          <p:cNvPr id="19" name="Picture 18">
            <a:extLst>
              <a:ext uri="{FF2B5EF4-FFF2-40B4-BE49-F238E27FC236}">
                <a16:creationId xmlns:a16="http://schemas.microsoft.com/office/drawing/2014/main" id="{8E6B1FE2-7633-0C97-FFC9-0B5CDE4FED02}"/>
              </a:ext>
            </a:extLst>
          </p:cNvPr>
          <p:cNvPicPr>
            <a:picLocks noChangeAspect="1"/>
          </p:cNvPicPr>
          <p:nvPr/>
        </p:nvPicPr>
        <p:blipFill>
          <a:blip r:embed="rId3"/>
          <a:stretch>
            <a:fillRect/>
          </a:stretch>
        </p:blipFill>
        <p:spPr>
          <a:xfrm>
            <a:off x="0" y="9433506"/>
            <a:ext cx="2318197" cy="424777"/>
          </a:xfrm>
          <a:prstGeom prst="rect">
            <a:avLst/>
          </a:prstGeom>
        </p:spPr>
      </p:pic>
      <p:pic>
        <p:nvPicPr>
          <p:cNvPr id="20" name="Picture 19">
            <a:extLst>
              <a:ext uri="{FF2B5EF4-FFF2-40B4-BE49-F238E27FC236}">
                <a16:creationId xmlns:a16="http://schemas.microsoft.com/office/drawing/2014/main" id="{4B0AB8D0-B776-6B43-E819-370BA8304C69}"/>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21" name="Picture 20">
            <a:extLst>
              <a:ext uri="{FF2B5EF4-FFF2-40B4-BE49-F238E27FC236}">
                <a16:creationId xmlns:a16="http://schemas.microsoft.com/office/drawing/2014/main" id="{EF7EBA8D-2B2F-0051-236F-50B7465A995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23" name="Picture 22">
            <a:extLst>
              <a:ext uri="{FF2B5EF4-FFF2-40B4-BE49-F238E27FC236}">
                <a16:creationId xmlns:a16="http://schemas.microsoft.com/office/drawing/2014/main" id="{DC3D8258-2A92-C587-2991-3492946DC154}"/>
              </a:ext>
            </a:extLst>
          </p:cNvPr>
          <p:cNvPicPr>
            <a:picLocks noChangeAspect="1"/>
          </p:cNvPicPr>
          <p:nvPr/>
        </p:nvPicPr>
        <p:blipFill>
          <a:blip r:embed="rId4"/>
          <a:stretch>
            <a:fillRect/>
          </a:stretch>
        </p:blipFill>
        <p:spPr>
          <a:xfrm>
            <a:off x="6267754" y="9433504"/>
            <a:ext cx="1504646" cy="424777"/>
          </a:xfrm>
          <a:prstGeom prst="rect">
            <a:avLst/>
          </a:prstGeom>
        </p:spPr>
      </p:pic>
      <p:graphicFrame>
        <p:nvGraphicFramePr>
          <p:cNvPr id="6" name="Google Shape;62;p1">
            <a:extLst>
              <a:ext uri="{FF2B5EF4-FFF2-40B4-BE49-F238E27FC236}">
                <a16:creationId xmlns:a16="http://schemas.microsoft.com/office/drawing/2014/main" id="{5A4D87ED-0A3B-4536-5E37-D3B89CE4839C}"/>
              </a:ext>
            </a:extLst>
          </p:cNvPr>
          <p:cNvGraphicFramePr/>
          <p:nvPr>
            <p:extLst>
              <p:ext uri="{D42A27DB-BD31-4B8C-83A1-F6EECF244321}">
                <p14:modId xmlns:p14="http://schemas.microsoft.com/office/powerpoint/2010/main" val="3300136223"/>
              </p:ext>
            </p:extLst>
          </p:nvPr>
        </p:nvGraphicFramePr>
        <p:xfrm>
          <a:off x="261256" y="1305294"/>
          <a:ext cx="3458675" cy="1556913"/>
        </p:xfrm>
        <a:graphic>
          <a:graphicData uri="http://schemas.openxmlformats.org/drawingml/2006/table">
            <a:tbl>
              <a:tblPr>
                <a:noFill/>
                <a:tableStyleId>{403A84E3-EDEE-4AC5-8DF2-DC100B7C1AB1}</a:tableStyleId>
              </a:tblPr>
              <a:tblGrid>
                <a:gridCol w="310392">
                  <a:extLst>
                    <a:ext uri="{9D8B030D-6E8A-4147-A177-3AD203B41FA5}">
                      <a16:colId xmlns:a16="http://schemas.microsoft.com/office/drawing/2014/main" val="20000"/>
                    </a:ext>
                  </a:extLst>
                </a:gridCol>
                <a:gridCol w="1917064">
                  <a:extLst>
                    <a:ext uri="{9D8B030D-6E8A-4147-A177-3AD203B41FA5}">
                      <a16:colId xmlns:a16="http://schemas.microsoft.com/office/drawing/2014/main" val="20001"/>
                    </a:ext>
                  </a:extLst>
                </a:gridCol>
                <a:gridCol w="1231219">
                  <a:extLst>
                    <a:ext uri="{9D8B030D-6E8A-4147-A177-3AD203B41FA5}">
                      <a16:colId xmlns:a16="http://schemas.microsoft.com/office/drawing/2014/main" val="20002"/>
                    </a:ext>
                  </a:extLst>
                </a:gridCol>
              </a:tblGrid>
              <a:tr h="283296">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IMPORTANT EVENTS</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0">
                <a:tc rowSpan="4" gridSpan="3">
                  <a:txBody>
                    <a:bodyPr/>
                    <a:lstStyle/>
                    <a:p>
                      <a:pPr marL="0" lvl="0" indent="0" algn="ctr">
                        <a:lnSpc>
                          <a:spcPct val="114999"/>
                        </a:lnSpc>
                        <a:spcBef>
                          <a:spcPts val="0"/>
                        </a:spcBef>
                        <a:spcAft>
                          <a:spcPts val="0"/>
                        </a:spcAft>
                        <a:buNone/>
                      </a:pPr>
                      <a:endParaRPr lang="en-US" b="0" dirty="0">
                        <a:latin typeface="KG Miss Kindergarten"/>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104887">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104887">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803624">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sp>
        <p:nvSpPr>
          <p:cNvPr id="9" name="TextBox 8">
            <a:extLst>
              <a:ext uri="{FF2B5EF4-FFF2-40B4-BE49-F238E27FC236}">
                <a16:creationId xmlns:a16="http://schemas.microsoft.com/office/drawing/2014/main" id="{B0BBE7FF-1C24-07D8-08CC-95B65CF16FE6}"/>
              </a:ext>
            </a:extLst>
          </p:cNvPr>
          <p:cNvSpPr txBox="1"/>
          <p:nvPr/>
        </p:nvSpPr>
        <p:spPr>
          <a:xfrm>
            <a:off x="1438973" y="3061590"/>
            <a:ext cx="2407287" cy="738664"/>
          </a:xfrm>
          <a:prstGeom prst="rect">
            <a:avLst/>
          </a:prstGeom>
          <a:noFill/>
        </p:spPr>
        <p:txBody>
          <a:bodyPr wrap="square" lIns="91440" tIns="45720" rIns="91440" bIns="45720" rtlCol="0" anchor="t">
            <a:spAutoFit/>
          </a:bodyPr>
          <a:lstStyle/>
          <a:p>
            <a:endParaRPr lang="en-US" dirty="0">
              <a:latin typeface="KG Miss Kindergarten" panose="02000000000000000000" pitchFamily="2" charset="77"/>
              <a:ea typeface="Comfortaa"/>
              <a:cs typeface="Comfortaa"/>
            </a:endParaRPr>
          </a:p>
          <a:p>
            <a:endParaRPr lang="en-US" b="0" dirty="0">
              <a:latin typeface="KG Miss Kindergarten" panose="02000000000000000000" pitchFamily="2" charset="77"/>
              <a:ea typeface="Comfortaa"/>
              <a:cs typeface="Comfortaa"/>
              <a:sym typeface="Comfortaa"/>
            </a:endParaRPr>
          </a:p>
          <a:p>
            <a:endParaRPr lang="en-US" dirty="0"/>
          </a:p>
        </p:txBody>
      </p:sp>
      <p:sp>
        <p:nvSpPr>
          <p:cNvPr id="12" name="TextBox 11">
            <a:extLst>
              <a:ext uri="{FF2B5EF4-FFF2-40B4-BE49-F238E27FC236}">
                <a16:creationId xmlns:a16="http://schemas.microsoft.com/office/drawing/2014/main" id="{1286CDC3-0B80-9701-2B55-0B52F18F6465}"/>
              </a:ext>
            </a:extLst>
          </p:cNvPr>
          <p:cNvSpPr txBox="1"/>
          <p:nvPr/>
        </p:nvSpPr>
        <p:spPr>
          <a:xfrm>
            <a:off x="38775" y="2753811"/>
            <a:ext cx="3676650" cy="307777"/>
          </a:xfrm>
          <a:prstGeom prst="rect">
            <a:avLst/>
          </a:prstGeom>
          <a:noFill/>
        </p:spPr>
        <p:txBody>
          <a:bodyPr wrap="square" rtlCol="0">
            <a:spAutoFit/>
          </a:bodyPr>
          <a:lstStyle/>
          <a:p>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2"/>
          <p:cNvSpPr txBox="1">
            <a:spLocks noGrp="1"/>
          </p:cNvSpPr>
          <p:nvPr>
            <p:ph type="ctrTitle"/>
          </p:nvPr>
        </p:nvSpPr>
        <p:spPr>
          <a:xfrm>
            <a:off x="264898" y="540217"/>
            <a:ext cx="4535702" cy="663000"/>
          </a:xfrm>
          <a:prstGeom prst="rect">
            <a:avLst/>
          </a:prstGeom>
          <a:noFill/>
          <a:ln>
            <a:noFill/>
          </a:ln>
        </p:spPr>
        <p:txBody>
          <a:bodyPr spcFirstLastPara="1" wrap="square" lIns="91425" tIns="91425" rIns="91425" bIns="91425" anchor="b" anchorCtr="0">
            <a:noAutofit/>
          </a:bodyPr>
          <a:lstStyle/>
          <a:p>
            <a:pPr algn="l">
              <a:spcBef>
                <a:spcPts val="1200"/>
              </a:spcBef>
              <a:buSzPts val="1100"/>
            </a:pPr>
            <a:r>
              <a:rPr lang="en" sz="2600" dirty="0">
                <a:latin typeface="KG Shake it Off Popped"/>
                <a:ea typeface="Oswald"/>
                <a:cs typeface="Oswald"/>
                <a:sym typeface="Oswald"/>
              </a:rPr>
              <a:t>Module 7 Week 3 </a:t>
            </a:r>
            <a:br>
              <a:rPr lang="en" sz="2600" dirty="0">
                <a:latin typeface="KG Shake it Off Popped"/>
                <a:ea typeface="Oswald"/>
                <a:cs typeface="Oswald"/>
              </a:rPr>
            </a:br>
            <a:r>
              <a:rPr lang="en" sz="2000" dirty="0">
                <a:latin typeface="KG Miss Kindergarten"/>
                <a:ea typeface="Oswald"/>
                <a:cs typeface="Oswald"/>
              </a:rPr>
              <a:t>Zoom In!</a:t>
            </a:r>
          </a:p>
        </p:txBody>
      </p:sp>
      <p:graphicFrame>
        <p:nvGraphicFramePr>
          <p:cNvPr id="81" name="Google Shape;81;p2"/>
          <p:cNvGraphicFramePr/>
          <p:nvPr>
            <p:extLst>
              <p:ext uri="{D42A27DB-BD31-4B8C-83A1-F6EECF244321}">
                <p14:modId xmlns:p14="http://schemas.microsoft.com/office/powerpoint/2010/main" val="2619588850"/>
              </p:ext>
            </p:extLst>
          </p:nvPr>
        </p:nvGraphicFramePr>
        <p:xfrm>
          <a:off x="224238" y="2303671"/>
          <a:ext cx="2240200" cy="1249620"/>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93100">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PHONICS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561584">
                <a:tc>
                  <a:txBody>
                    <a:bodyPr/>
                    <a:lstStyle/>
                    <a:p>
                      <a:pPr marL="0" marR="0" lvl="0" indent="0" algn="ctr">
                        <a:lnSpc>
                          <a:spcPct val="100000"/>
                        </a:lnSpc>
                        <a:spcBef>
                          <a:spcPts val="0"/>
                        </a:spcBef>
                        <a:spcAft>
                          <a:spcPts val="0"/>
                        </a:spcAft>
                        <a:buNone/>
                      </a:pPr>
                      <a:r>
                        <a:rPr lang="en-US" sz="1400" b="0" i="0" u="none" strike="noStrike" cap="none" dirty="0">
                          <a:solidFill>
                            <a:srgbClr val="000000"/>
                          </a:solidFill>
                          <a:effectLst/>
                          <a:latin typeface="KG Miss Kindergarten"/>
                          <a:cs typeface="Arial"/>
                        </a:rPr>
                        <a:t>Isolate Initial Sounds, Segment Words into Phonemes</a:t>
                      </a:r>
                      <a:endParaRPr lang="en-US" sz="1400" b="0" i="0" u="none" strike="noStrike" cap="none" dirty="0">
                        <a:solidFill>
                          <a:srgbClr val="000000"/>
                        </a:solidFill>
                        <a:effectLst/>
                        <a:latin typeface="KG Miss Kindergarten"/>
                        <a:cs typeface="Arial"/>
                        <a:sym typeface="Arial"/>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2" name="Google Shape;82;p2"/>
          <p:cNvGraphicFramePr/>
          <p:nvPr>
            <p:extLst>
              <p:ext uri="{D42A27DB-BD31-4B8C-83A1-F6EECF244321}">
                <p14:modId xmlns:p14="http://schemas.microsoft.com/office/powerpoint/2010/main" val="2899246139"/>
              </p:ext>
            </p:extLst>
          </p:nvPr>
        </p:nvGraphicFramePr>
        <p:xfrm>
          <a:off x="224238" y="1361060"/>
          <a:ext cx="7323925" cy="830862"/>
        </p:xfrm>
        <a:graphic>
          <a:graphicData uri="http://schemas.openxmlformats.org/drawingml/2006/table">
            <a:tbl>
              <a:tblPr>
                <a:noFill/>
                <a:tableStyleId>{403A84E3-EDEE-4AC5-8DF2-DC100B7C1AB1}</a:tableStyleId>
              </a:tblPr>
              <a:tblGrid>
                <a:gridCol w="1599675">
                  <a:extLst>
                    <a:ext uri="{9D8B030D-6E8A-4147-A177-3AD203B41FA5}">
                      <a16:colId xmlns:a16="http://schemas.microsoft.com/office/drawing/2014/main" val="20000"/>
                    </a:ext>
                  </a:extLst>
                </a:gridCol>
                <a:gridCol w="5724250">
                  <a:extLst>
                    <a:ext uri="{9D8B030D-6E8A-4147-A177-3AD203B41FA5}">
                      <a16:colId xmlns:a16="http://schemas.microsoft.com/office/drawing/2014/main" val="20001"/>
                    </a:ext>
                  </a:extLst>
                </a:gridCol>
              </a:tblGrid>
              <a:tr h="373057">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ESSENTIAL QUESTION</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0">
                <a:tc rowSpan="4" gridSpan="2">
                  <a:txBody>
                    <a:bodyPr/>
                    <a:lstStyle/>
                    <a:p>
                      <a:pPr marL="0" marR="0" lvl="0" indent="0" algn="ctr">
                        <a:lnSpc>
                          <a:spcPct val="100000"/>
                        </a:lnSpc>
                        <a:spcBef>
                          <a:spcPts val="0"/>
                        </a:spcBef>
                        <a:spcAft>
                          <a:spcPts val="0"/>
                        </a:spcAft>
                        <a:buNone/>
                      </a:pPr>
                      <a:r>
                        <a:rPr lang="en" dirty="0">
                          <a:latin typeface="KG Miss Kindergarten"/>
                        </a:rPr>
                        <a:t>What can I learn when I look closely?</a:t>
                      </a:r>
                      <a:endParaRPr lang="en-US" dirty="0">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extLst>
                  <a:ext uri="{0D108BD9-81ED-4DB2-BD59-A6C34878D82A}">
                    <a16:rowId xmlns:a16="http://schemas.microsoft.com/office/drawing/2014/main" val="10001"/>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0">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83" name="Google Shape;83;p2"/>
          <p:cNvGraphicFramePr/>
          <p:nvPr>
            <p:extLst>
              <p:ext uri="{D42A27DB-BD31-4B8C-83A1-F6EECF244321}">
                <p14:modId xmlns:p14="http://schemas.microsoft.com/office/powerpoint/2010/main" val="3421489624"/>
              </p:ext>
            </p:extLst>
          </p:nvPr>
        </p:nvGraphicFramePr>
        <p:xfrm>
          <a:off x="224238" y="3593180"/>
          <a:ext cx="2240200" cy="2532375"/>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406668">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0"/>
                          <a:ea typeface="Comfortaa"/>
                          <a:cs typeface="Comfortaa"/>
                          <a:sym typeface="Comfortaa"/>
                        </a:rPr>
                        <a:t>WORDS TO KNOW</a:t>
                      </a:r>
                      <a:endParaRPr sz="1600" b="1" u="none" strike="noStrike" cap="none" dirty="0">
                        <a:latin typeface="KG Miss Kindergarten" panose="02000000000000000000" pitchFamily="2" charset="0"/>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1052843">
                <a:tc>
                  <a:txBody>
                    <a:bodyPr/>
                    <a:lstStyle/>
                    <a:p>
                      <a:pPr algn="ctr" rtl="0" fontAlgn="base">
                        <a:lnSpc>
                          <a:spcPct val="150000"/>
                        </a:lnSpc>
                      </a:pPr>
                      <a:r>
                        <a:rPr lang="en-US" sz="1400" b="0" i="0" u="none" strike="noStrike" cap="none" dirty="0">
                          <a:solidFill>
                            <a:srgbClr val="000000"/>
                          </a:solidFill>
                          <a:effectLst/>
                          <a:latin typeface="KG Miss Kindergarten"/>
                          <a:ea typeface="Arial"/>
                          <a:cs typeface="Arial"/>
                        </a:rPr>
                        <a:t>could   now  then</a:t>
                      </a:r>
                    </a:p>
                    <a:p>
                      <a:pPr lvl="0" algn="ctr">
                        <a:lnSpc>
                          <a:spcPct val="150000"/>
                        </a:lnSpc>
                        <a:buNone/>
                      </a:pPr>
                      <a:r>
                        <a:rPr lang="en-US" sz="1400" b="0" i="0" u="none" strike="noStrike" cap="none" dirty="0">
                          <a:solidFill>
                            <a:srgbClr val="000000"/>
                          </a:solidFill>
                          <a:effectLst/>
                          <a:latin typeface="KG Miss Kindergarten"/>
                          <a:ea typeface="Arial"/>
                          <a:cs typeface="Arial"/>
                        </a:rPr>
                        <a:t>this   three</a:t>
                      </a:r>
                      <a:endParaRPr lang="en-US" sz="1400" b="0" i="0" u="none" strike="noStrike" cap="none" dirty="0">
                        <a:solidFill>
                          <a:srgbClr val="000000"/>
                        </a:solidFill>
                        <a:effectLst/>
                        <a:latin typeface="KG Miss Kindergarten"/>
                        <a:ea typeface="Arial"/>
                        <a:cs typeface="Arial"/>
                        <a:sym typeface="Arial"/>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1052842">
                <a:tc>
                  <a:txBody>
                    <a:bodyPr/>
                    <a:lstStyle/>
                    <a:p>
                      <a:pPr lvl="0" algn="ctr">
                        <a:lnSpc>
                          <a:spcPct val="150000"/>
                        </a:lnSpc>
                        <a:buNone/>
                      </a:pPr>
                      <a:endParaRPr lang="en-US" sz="1400" b="0" i="0" u="none" strike="noStrike" cap="none" dirty="0">
                        <a:solidFill>
                          <a:srgbClr val="000000"/>
                        </a:solidFill>
                        <a:effectLst/>
                        <a:latin typeface="KG Miss Kindergarten"/>
                        <a:ea typeface="Arial"/>
                        <a:cs typeface="Arial"/>
                        <a:sym typeface="Arial"/>
                      </a:endParaRPr>
                    </a:p>
                  </a:txBody>
                  <a:tcPr marL="91425" marR="91425" marT="91425" marB="91425">
                    <a:lnL w="19050">
                      <a:solidFill>
                        <a:srgbClr val="000000"/>
                      </a:solidFill>
                    </a:lnL>
                    <a:lnR w="19050">
                      <a:solidFill>
                        <a:srgbClr val="000000"/>
                      </a:solidFill>
                    </a:lnR>
                    <a:lnT w="19050" cap="flat" cmpd="sng" algn="ctr">
                      <a:solidFill>
                        <a:srgbClr val="000000"/>
                      </a:solidFill>
                      <a:prstDash val="solid"/>
                      <a:round/>
                      <a:headEnd type="none" w="sm" len="sm"/>
                      <a:tailEnd type="none" w="sm" len="sm"/>
                    </a:lnT>
                    <a:lnB w="19050">
                      <a:solidFill>
                        <a:srgbClr val="000000"/>
                      </a:solidFill>
                    </a:lnB>
                  </a:tcPr>
                </a:tc>
                <a:extLst>
                  <a:ext uri="{0D108BD9-81ED-4DB2-BD59-A6C34878D82A}">
                    <a16:rowId xmlns:a16="http://schemas.microsoft.com/office/drawing/2014/main" val="49373759"/>
                  </a:ext>
                </a:extLst>
              </a:tr>
            </a:tbl>
          </a:graphicData>
        </a:graphic>
      </p:graphicFrame>
      <p:graphicFrame>
        <p:nvGraphicFramePr>
          <p:cNvPr id="84" name="Google Shape;84;p2"/>
          <p:cNvGraphicFramePr/>
          <p:nvPr>
            <p:extLst>
              <p:ext uri="{D42A27DB-BD31-4B8C-83A1-F6EECF244321}">
                <p14:modId xmlns:p14="http://schemas.microsoft.com/office/powerpoint/2010/main" val="582845348"/>
              </p:ext>
            </p:extLst>
          </p:nvPr>
        </p:nvGraphicFramePr>
        <p:xfrm>
          <a:off x="2564075" y="4414103"/>
          <a:ext cx="4979726" cy="1431615"/>
        </p:xfrm>
        <a:graphic>
          <a:graphicData uri="http://schemas.openxmlformats.org/drawingml/2006/table">
            <a:tbl>
              <a:tblPr>
                <a:noFill/>
                <a:tableStyleId>{403A84E3-EDEE-4AC5-8DF2-DC100B7C1AB1}</a:tableStyleId>
              </a:tblPr>
              <a:tblGrid>
                <a:gridCol w="4979726">
                  <a:extLst>
                    <a:ext uri="{9D8B030D-6E8A-4147-A177-3AD203B41FA5}">
                      <a16:colId xmlns:a16="http://schemas.microsoft.com/office/drawing/2014/main" val="20000"/>
                    </a:ext>
                  </a:extLst>
                </a:gridCol>
              </a:tblGrid>
              <a:tr h="394047">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VOCABULARY</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1004925">
                <a:tc>
                  <a:txBody>
                    <a:bodyPr/>
                    <a:lstStyle/>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a:ea typeface="Comfortaa"/>
                          <a:cs typeface="Comfortaa"/>
                          <a:sym typeface="Comfortaa"/>
                        </a:rPr>
                        <a:t>BIG IDEA WORDS:</a:t>
                      </a:r>
                      <a:r>
                        <a:rPr lang="en" sz="1400" b="1" u="none" strike="noStrike" cap="none" dirty="0">
                          <a:solidFill>
                            <a:schemeClr val="dk1"/>
                          </a:solidFill>
                          <a:latin typeface="KG Miss Kindergarten"/>
                          <a:ea typeface="Comfortaa"/>
                          <a:cs typeface="Comfortaa"/>
                        </a:rPr>
                        <a:t> </a:t>
                      </a:r>
                      <a:r>
                        <a:rPr lang="en" sz="1400" b="0" u="none" strike="noStrike" cap="none" dirty="0">
                          <a:solidFill>
                            <a:schemeClr val="dk1"/>
                          </a:solidFill>
                          <a:latin typeface="KG Miss Kindergarten"/>
                          <a:ea typeface="Comfortaa"/>
                          <a:cs typeface="Comfortaa"/>
                        </a:rPr>
                        <a:t>watch, wonder, world</a:t>
                      </a:r>
                      <a:endParaRPr lang="en" sz="1400" b="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endParaRPr sz="140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a:ea typeface="Comfortaa"/>
                          <a:cs typeface="Comfortaa"/>
                          <a:sym typeface="Comfortaa"/>
                        </a:rPr>
                        <a:t>POWER WORDS</a:t>
                      </a:r>
                      <a:r>
                        <a:rPr lang="en" sz="1400" u="none" strike="noStrike" cap="none" dirty="0">
                          <a:solidFill>
                            <a:schemeClr val="dk1"/>
                          </a:solidFill>
                          <a:latin typeface="KG Miss Kindergarten"/>
                          <a:ea typeface="Comfortaa"/>
                          <a:cs typeface="Comfortaa"/>
                          <a:sym typeface="Comfortaa"/>
                        </a:rPr>
                        <a:t>:</a:t>
                      </a:r>
                      <a:r>
                        <a:rPr lang="en" dirty="0">
                          <a:solidFill>
                            <a:schemeClr val="dk1"/>
                          </a:solidFill>
                          <a:latin typeface="KG Miss Kindergarten"/>
                          <a:ea typeface="Comfortaa"/>
                          <a:cs typeface="Comfortaa"/>
                        </a:rPr>
                        <a:t> curious observe study  </a:t>
                      </a:r>
                      <a:endParaRPr sz="1400" u="none" strike="noStrike" cap="none"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5" name="Google Shape;85;p2"/>
          <p:cNvGraphicFramePr/>
          <p:nvPr>
            <p:extLst>
              <p:ext uri="{D42A27DB-BD31-4B8C-83A1-F6EECF244321}">
                <p14:modId xmlns:p14="http://schemas.microsoft.com/office/powerpoint/2010/main" val="147565932"/>
              </p:ext>
            </p:extLst>
          </p:nvPr>
        </p:nvGraphicFramePr>
        <p:xfrm>
          <a:off x="2564075" y="2303671"/>
          <a:ext cx="4979725" cy="1998683"/>
        </p:xfrm>
        <a:graphic>
          <a:graphicData uri="http://schemas.openxmlformats.org/drawingml/2006/table">
            <a:tbl>
              <a:tblPr>
                <a:noFill/>
                <a:tableStyleId>{403A84E3-EDEE-4AC5-8DF2-DC100B7C1AB1}</a:tableStyleId>
              </a:tblPr>
              <a:tblGrid>
                <a:gridCol w="2571675">
                  <a:extLst>
                    <a:ext uri="{9D8B030D-6E8A-4147-A177-3AD203B41FA5}">
                      <a16:colId xmlns:a16="http://schemas.microsoft.com/office/drawing/2014/main" val="20000"/>
                    </a:ext>
                  </a:extLst>
                </a:gridCol>
                <a:gridCol w="2408050">
                  <a:extLst>
                    <a:ext uri="{9D8B030D-6E8A-4147-A177-3AD203B41FA5}">
                      <a16:colId xmlns:a16="http://schemas.microsoft.com/office/drawing/2014/main" val="20001"/>
                    </a:ext>
                  </a:extLst>
                </a:gridCol>
              </a:tblGrid>
              <a:tr h="400122">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READING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571993">
                <a:tc>
                  <a:txBody>
                    <a:bodyPr/>
                    <a:lstStyle/>
                    <a:p>
                      <a:pPr marL="457200" marR="0" lvl="0" indent="-317500" algn="l">
                        <a:lnSpc>
                          <a:spcPct val="100000"/>
                        </a:lnSpc>
                        <a:spcBef>
                          <a:spcPts val="0"/>
                        </a:spcBef>
                        <a:spcAft>
                          <a:spcPts val="0"/>
                        </a:spcAft>
                        <a:buClr>
                          <a:srgbClr val="000000"/>
                        </a:buClr>
                        <a:buSzPts val="1400"/>
                        <a:buFont typeface="Comfortaa"/>
                        <a:buChar char="★"/>
                      </a:pPr>
                      <a:r>
                        <a:rPr lang="en-US" sz="1350" dirty="0">
                          <a:latin typeface="KG Miss Kindergarten"/>
                          <a:ea typeface="Comfortaa"/>
                          <a:cs typeface="Comfortaa"/>
                        </a:rPr>
                        <a:t>Genre Characteristics: Biography</a:t>
                      </a:r>
                      <a:endParaRPr lang="en-US" sz="1350" dirty="0">
                        <a:latin typeface="KG Miss Kindergarten"/>
                        <a:ea typeface="Comfortaa"/>
                        <a:cs typeface="Comfortaa"/>
                        <a:sym typeface="Comfortaa"/>
                      </a:endParaRPr>
                    </a:p>
                    <a:p>
                      <a:pPr marL="457200" marR="0" lvl="0" indent="-317500" algn="l">
                        <a:lnSpc>
                          <a:spcPct val="100000"/>
                        </a:lnSpc>
                        <a:spcBef>
                          <a:spcPts val="0"/>
                        </a:spcBef>
                        <a:spcAft>
                          <a:spcPts val="0"/>
                        </a:spcAft>
                        <a:buClr>
                          <a:srgbClr val="000000"/>
                        </a:buClr>
                        <a:buSzPts val="1400"/>
                        <a:buFont typeface="Comfortaa"/>
                        <a:buChar char="★"/>
                      </a:pPr>
                      <a:r>
                        <a:rPr lang="en-US" sz="1350" dirty="0">
                          <a:latin typeface="KG Miss Kindergarten"/>
                        </a:rPr>
                        <a:t>Identify People, Places, and Events</a:t>
                      </a:r>
                      <a:endParaRPr lang="en-US" dirty="0"/>
                    </a:p>
                    <a:p>
                      <a:pPr marL="457200" marR="0" lvl="0" indent="-317500" algn="l" rtl="0">
                        <a:lnSpc>
                          <a:spcPct val="100000"/>
                        </a:lnSpc>
                        <a:spcBef>
                          <a:spcPts val="0"/>
                        </a:spcBef>
                        <a:spcAft>
                          <a:spcPts val="0"/>
                        </a:spcAft>
                        <a:buClr>
                          <a:srgbClr val="000000"/>
                        </a:buClr>
                        <a:buSzPts val="1400"/>
                        <a:buFont typeface="Comfortaa"/>
                        <a:buChar char="★"/>
                      </a:pPr>
                      <a:r>
                        <a:rPr lang="en-US" sz="1350" dirty="0">
                          <a:latin typeface="KG Miss Kindergarten"/>
                          <a:ea typeface="Comfortaa"/>
                          <a:cs typeface="Comfortaa"/>
                          <a:sym typeface="Comfortaa"/>
                        </a:rPr>
                        <a:t>Academic </a:t>
                      </a:r>
                      <a:r>
                        <a:rPr lang="en-US" sz="1350" dirty="0">
                          <a:latin typeface="KG Miss Kindergarten"/>
                          <a:ea typeface="Comfortaa"/>
                          <a:cs typeface="Comfortaa"/>
                        </a:rPr>
                        <a:t>Vocabulary</a:t>
                      </a:r>
                      <a:endParaRPr lang="en-US" sz="1350" dirty="0">
                        <a:latin typeface="KG Miss Kindergarten"/>
                        <a:ea typeface="Comfortaa"/>
                        <a:cs typeface="Comfortaa"/>
                        <a:sym typeface="Comfortaa"/>
                      </a:endParaRPr>
                    </a:p>
                    <a:p>
                      <a:pPr marL="457200" marR="0" lvl="0" indent="-317500" algn="l">
                        <a:lnSpc>
                          <a:spcPct val="100000"/>
                        </a:lnSpc>
                        <a:spcBef>
                          <a:spcPts val="0"/>
                        </a:spcBef>
                        <a:spcAft>
                          <a:spcPts val="0"/>
                        </a:spcAft>
                        <a:buClr>
                          <a:srgbClr val="000000"/>
                        </a:buClr>
                        <a:buSzPts val="1400"/>
                        <a:buFont typeface="Comfortaa"/>
                        <a:buChar char="★"/>
                      </a:pPr>
                      <a:r>
                        <a:rPr lang="en-US" sz="1350" dirty="0">
                          <a:latin typeface="KG Miss Kindergarten"/>
                          <a:ea typeface="Comfortaa"/>
                          <a:cs typeface="Comfortaa"/>
                        </a:rPr>
                        <a:t>Make Inferences</a:t>
                      </a:r>
                      <a:endParaRPr sz="1350" dirty="0">
                        <a:latin typeface="KG Miss Kindergarten"/>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457200" marR="0" lvl="0" indent="-317500" algn="l">
                        <a:lnSpc>
                          <a:spcPct val="100000"/>
                        </a:lnSpc>
                        <a:spcBef>
                          <a:spcPts val="0"/>
                        </a:spcBef>
                        <a:spcAft>
                          <a:spcPts val="0"/>
                        </a:spcAft>
                        <a:buSzPts val="1400"/>
                        <a:buFont typeface="Comfortaa"/>
                        <a:buChar char="★"/>
                      </a:pPr>
                      <a:r>
                        <a:rPr lang="en-US" sz="1350" dirty="0">
                          <a:latin typeface="KG Miss Kindergarten"/>
                          <a:ea typeface="Comfortaa"/>
                          <a:cs typeface="Comfortaa"/>
                        </a:rPr>
                        <a:t>Describe Connections</a:t>
                      </a:r>
                      <a:endParaRPr lang="en-US" sz="1350" dirty="0">
                        <a:latin typeface="KG Miss Kindergarten" panose="02000000000000000000" pitchFamily="2" charset="77"/>
                        <a:ea typeface="Comfortaa"/>
                        <a:cs typeface="Comfortaa"/>
                        <a:sym typeface="Comfortaa"/>
                      </a:endParaRPr>
                    </a:p>
                    <a:p>
                      <a:pPr marL="457200" marR="0" lvl="0" indent="-317500" algn="l">
                        <a:lnSpc>
                          <a:spcPct val="100000"/>
                        </a:lnSpc>
                        <a:spcBef>
                          <a:spcPts val="0"/>
                        </a:spcBef>
                        <a:spcAft>
                          <a:spcPts val="0"/>
                        </a:spcAft>
                        <a:buClr>
                          <a:srgbClr val="000000"/>
                        </a:buClr>
                        <a:buSzPts val="1400"/>
                        <a:buFont typeface="Comfortaa"/>
                        <a:buChar char="★"/>
                      </a:pPr>
                      <a:r>
                        <a:rPr lang="en-US" sz="1350" dirty="0">
                          <a:latin typeface="KG Miss Kindergarten"/>
                        </a:rPr>
                        <a:t>Print</a:t>
                      </a:r>
                      <a:r>
                        <a:rPr lang="en-US" sz="1350" dirty="0">
                          <a:latin typeface="KG Miss Kindergarten"/>
                          <a:ea typeface="Comfortaa"/>
                          <a:cs typeface="Comfortaa"/>
                          <a:sym typeface="Comfortaa"/>
                        </a:rPr>
                        <a:t> </a:t>
                      </a:r>
                      <a:r>
                        <a:rPr lang="en-US" sz="1350" dirty="0">
                          <a:latin typeface="KG Miss Kindergarten"/>
                          <a:ea typeface="Comfortaa"/>
                          <a:cs typeface="Comfortaa"/>
                        </a:rPr>
                        <a:t>Concepts</a:t>
                      </a:r>
                      <a:r>
                        <a:rPr lang="en-US" sz="1350" dirty="0">
                          <a:latin typeface="KG Miss Kindergarten"/>
                          <a:ea typeface="Comfortaa"/>
                          <a:cs typeface="Comfortaa"/>
                          <a:sym typeface="Comfortaa"/>
                        </a:rPr>
                        <a:t>: </a:t>
                      </a:r>
                      <a:r>
                        <a:rPr lang="en-US" sz="1350" dirty="0">
                          <a:latin typeface="KG Miss Kindergarten"/>
                          <a:ea typeface="Comfortaa"/>
                          <a:cs typeface="Comfortaa"/>
                        </a:rPr>
                        <a:t>End Punctuation</a:t>
                      </a:r>
                      <a:endParaRPr lang="en-US" sz="1350" dirty="0">
                        <a:latin typeface="KG Miss Kindergarten"/>
                        <a:ea typeface="Comfortaa"/>
                        <a:cs typeface="Comfortaa"/>
                        <a:sym typeface="Comfortaa"/>
                      </a:endParaRPr>
                    </a:p>
                  </a:txBody>
                  <a:tcPr marL="91425" marR="91425" marT="91425" marB="91425">
                    <a:lnL w="9525"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6" name="Google Shape;86;p2"/>
          <p:cNvGraphicFramePr/>
          <p:nvPr>
            <p:extLst>
              <p:ext uri="{D42A27DB-BD31-4B8C-83A1-F6EECF244321}">
                <p14:modId xmlns:p14="http://schemas.microsoft.com/office/powerpoint/2010/main" val="3727844137"/>
              </p:ext>
            </p:extLst>
          </p:nvPr>
        </p:nvGraphicFramePr>
        <p:xfrm>
          <a:off x="224238" y="5207048"/>
          <a:ext cx="2240200" cy="1211330"/>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81876">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SPELLING WORDS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702783">
                <a:tc>
                  <a:txBody>
                    <a:bodyPr/>
                    <a:lstStyle/>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err="1">
                          <a:solidFill>
                            <a:srgbClr val="000000"/>
                          </a:solidFill>
                          <a:effectLst/>
                          <a:latin typeface="KG Miss Kindergarten"/>
                          <a:ea typeface="Arial"/>
                          <a:cs typeface="Arial"/>
                        </a:rPr>
                        <a:t>rip</a:t>
                      </a:r>
                      <a:r>
                        <a:rPr lang="sv-SE" sz="1400" b="0" i="0" u="none" strike="noStrike" cap="none" dirty="0">
                          <a:solidFill>
                            <a:srgbClr val="000000"/>
                          </a:solidFill>
                          <a:effectLst/>
                          <a:latin typeface="KG Miss Kindergarten"/>
                          <a:ea typeface="Arial"/>
                          <a:cs typeface="Arial"/>
                        </a:rPr>
                        <a:t> nod </a:t>
                      </a:r>
                      <a:r>
                        <a:rPr lang="sv-SE" sz="1400" b="0" i="0" u="none" strike="noStrike" cap="none" dirty="0" err="1">
                          <a:solidFill>
                            <a:srgbClr val="000000"/>
                          </a:solidFill>
                          <a:effectLst/>
                          <a:latin typeface="KG Miss Kindergarten"/>
                          <a:ea typeface="Arial"/>
                          <a:cs typeface="Arial"/>
                        </a:rPr>
                        <a:t>pup</a:t>
                      </a:r>
                      <a:r>
                        <a:rPr lang="sv-SE" sz="1400" b="0" i="0" u="none" strike="noStrike" cap="none" dirty="0">
                          <a:solidFill>
                            <a:srgbClr val="000000"/>
                          </a:solidFill>
                          <a:effectLst/>
                          <a:latin typeface="KG Miss Kindergarten"/>
                          <a:ea typeface="Arial"/>
                          <a:cs typeface="Arial"/>
                        </a:rPr>
                        <a:t> </a:t>
                      </a:r>
                      <a:r>
                        <a:rPr lang="sv-SE" sz="1400" b="0" i="0" u="none" strike="noStrike" cap="none" dirty="0" err="1">
                          <a:solidFill>
                            <a:srgbClr val="000000"/>
                          </a:solidFill>
                          <a:effectLst/>
                          <a:latin typeface="KG Miss Kindergarten"/>
                          <a:ea typeface="Arial"/>
                          <a:cs typeface="Arial"/>
                        </a:rPr>
                        <a:t>zip</a:t>
                      </a:r>
                      <a:endParaRPr lang="sv-SE" sz="1400" b="0" i="0" u="none" strike="noStrike" cap="none" dirty="0">
                        <a:solidFill>
                          <a:srgbClr val="000000"/>
                        </a:solidFill>
                        <a:effectLst/>
                        <a:latin typeface="KG Miss Kindergarten"/>
                        <a:ea typeface="Arial"/>
                        <a:cs typeface="Arial"/>
                        <a:sym typeface="Arial"/>
                      </a:endParaRPr>
                    </a:p>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err="1">
                          <a:solidFill>
                            <a:srgbClr val="000000"/>
                          </a:solidFill>
                          <a:effectLst/>
                          <a:latin typeface="KG Miss Kindergarten"/>
                          <a:ea typeface="Arial"/>
                          <a:cs typeface="Arial"/>
                        </a:rPr>
                        <a:t>wax</a:t>
                      </a:r>
                      <a:r>
                        <a:rPr lang="sv-SE" sz="1400" b="0" i="0" u="none" strike="noStrike" cap="none" dirty="0">
                          <a:solidFill>
                            <a:srgbClr val="000000"/>
                          </a:solidFill>
                          <a:effectLst/>
                          <a:latin typeface="KG Miss Kindergarten"/>
                          <a:ea typeface="Arial"/>
                          <a:cs typeface="Arial"/>
                        </a:rPr>
                        <a:t> </a:t>
                      </a:r>
                      <a:r>
                        <a:rPr lang="sv-SE" sz="1400" b="0" i="0" u="none" strike="noStrike" cap="none" dirty="0" err="1">
                          <a:solidFill>
                            <a:srgbClr val="000000"/>
                          </a:solidFill>
                          <a:effectLst/>
                          <a:latin typeface="KG Miss Kindergarten"/>
                          <a:ea typeface="Arial"/>
                          <a:cs typeface="Arial"/>
                        </a:rPr>
                        <a:t>net</a:t>
                      </a:r>
                      <a:r>
                        <a:rPr lang="sv-SE" sz="1400" b="0" i="0" u="none" strike="noStrike" cap="none" dirty="0">
                          <a:solidFill>
                            <a:srgbClr val="000000"/>
                          </a:solidFill>
                          <a:effectLst/>
                          <a:latin typeface="KG Miss Kindergarten"/>
                          <a:ea typeface="Arial"/>
                          <a:cs typeface="Arial"/>
                        </a:rPr>
                        <a:t> </a:t>
                      </a:r>
                      <a:r>
                        <a:rPr lang="sv-SE" sz="1400" b="0" i="0" u="none" strike="noStrike" cap="none" dirty="0" err="1">
                          <a:solidFill>
                            <a:srgbClr val="000000"/>
                          </a:solidFill>
                          <a:effectLst/>
                          <a:latin typeface="KG Miss Kindergarten"/>
                          <a:ea typeface="Arial"/>
                          <a:cs typeface="Arial"/>
                        </a:rPr>
                        <a:t>dug</a:t>
                      </a:r>
                      <a:r>
                        <a:rPr lang="sv-SE" sz="1400" b="0" i="0" u="none" strike="noStrike" cap="none" dirty="0">
                          <a:solidFill>
                            <a:srgbClr val="000000"/>
                          </a:solidFill>
                          <a:effectLst/>
                          <a:latin typeface="KG Miss Kindergarten"/>
                          <a:ea typeface="Arial"/>
                          <a:cs typeface="Arial"/>
                        </a:rPr>
                        <a:t> </a:t>
                      </a:r>
                      <a:r>
                        <a:rPr lang="sv-SE" sz="1400" b="0" i="0" u="none" strike="noStrike" cap="none">
                          <a:solidFill>
                            <a:srgbClr val="000000"/>
                          </a:solidFill>
                          <a:effectLst/>
                          <a:latin typeface="KG Miss Kindergarten"/>
                          <a:ea typeface="Arial"/>
                          <a:cs typeface="Arial"/>
                        </a:rPr>
                        <a:t>sad</a:t>
                      </a:r>
                      <a:endParaRPr lang="sv-SE" sz="1400" b="0" i="0" u="none" strike="noStrike" cap="none" dirty="0">
                        <a:solidFill>
                          <a:srgbClr val="000000"/>
                        </a:solidFill>
                        <a:effectLst/>
                        <a:latin typeface="KG Miss Kindergarten"/>
                        <a:cs typeface="Arial"/>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7" name="Google Shape;87;p2"/>
          <p:cNvGraphicFramePr/>
          <p:nvPr>
            <p:extLst>
              <p:ext uri="{D42A27DB-BD31-4B8C-83A1-F6EECF244321}">
                <p14:modId xmlns:p14="http://schemas.microsoft.com/office/powerpoint/2010/main" val="2030344501"/>
              </p:ext>
            </p:extLst>
          </p:nvPr>
        </p:nvGraphicFramePr>
        <p:xfrm>
          <a:off x="224238" y="6495746"/>
          <a:ext cx="2240200" cy="1158343"/>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379363">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WRITING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21576">
                <a:tc rowSpan="2" gridSpan="2">
                  <a:txBody>
                    <a:bodyPr/>
                    <a:lstStyle/>
                    <a:p>
                      <a:pPr marL="0" marR="0" lvl="0" indent="0" algn="ctr" rtl="0">
                        <a:lnSpc>
                          <a:spcPct val="100000"/>
                        </a:lnSpc>
                        <a:spcBef>
                          <a:spcPts val="0"/>
                        </a:spcBef>
                        <a:spcAft>
                          <a:spcPts val="0"/>
                        </a:spcAft>
                        <a:buClr>
                          <a:srgbClr val="000000"/>
                        </a:buClr>
                        <a:buSzPts val="1400"/>
                        <a:buFont typeface="Arial"/>
                        <a:buNone/>
                      </a:pPr>
                      <a:r>
                        <a:rPr lang="en" sz="1200" dirty="0">
                          <a:latin typeface="KG Miss Kindergarten" panose="02000000000000000000" pitchFamily="2" charset="77"/>
                          <a:ea typeface="Comfortaa"/>
                          <a:cs typeface="Comfortaa"/>
                        </a:rPr>
                        <a:t>First and last name</a:t>
                      </a:r>
                      <a:endParaRPr lang="en" sz="1200" dirty="0">
                        <a:latin typeface="KG Miss Kindergarten" panose="02000000000000000000" pitchFamily="2" charset="77"/>
                        <a:ea typeface="Comfortaa"/>
                        <a:cs typeface="Comfortaa"/>
                        <a:sym typeface="Comfortaa"/>
                      </a:endParaRPr>
                    </a:p>
                    <a:p>
                      <a:pPr marL="0" marR="0" lvl="0" indent="0" algn="ctr" rtl="0">
                        <a:lnSpc>
                          <a:spcPct val="100000"/>
                        </a:lnSpc>
                        <a:spcBef>
                          <a:spcPts val="0"/>
                        </a:spcBef>
                        <a:spcAft>
                          <a:spcPts val="0"/>
                        </a:spcAft>
                        <a:buClr>
                          <a:srgbClr val="000000"/>
                        </a:buClr>
                        <a:buSzPts val="1400"/>
                        <a:buFont typeface="Arial"/>
                        <a:buNone/>
                      </a:pPr>
                      <a:r>
                        <a:rPr lang="en" sz="1200" u="none" strike="noStrike" cap="none" dirty="0">
                          <a:latin typeface="KG Miss Kindergarten"/>
                          <a:ea typeface="Comfortaa"/>
                          <a:cs typeface="Comfortaa"/>
                          <a:sym typeface="Comfortaa"/>
                        </a:rPr>
                        <a:t>CVC </a:t>
                      </a:r>
                      <a:r>
                        <a:rPr lang="en" sz="1200" u="none" strike="noStrike" cap="none" dirty="0">
                          <a:latin typeface="KG Miss Kindergarten"/>
                          <a:ea typeface="Comfortaa"/>
                          <a:cs typeface="Comfortaa"/>
                        </a:rPr>
                        <a:t>words</a:t>
                      </a:r>
                    </a:p>
                    <a:p>
                      <a:pPr marL="0" marR="0" lvl="0" indent="0" algn="ctr">
                        <a:lnSpc>
                          <a:spcPct val="100000"/>
                        </a:lnSpc>
                        <a:spcBef>
                          <a:spcPts val="0"/>
                        </a:spcBef>
                        <a:spcAft>
                          <a:spcPts val="0"/>
                        </a:spcAft>
                        <a:buSzPts val="1400"/>
                        <a:buFont typeface="Arial"/>
                        <a:buNone/>
                      </a:pPr>
                      <a:r>
                        <a:rPr lang="en" sz="1200" u="none" strike="noStrike" cap="none" dirty="0">
                          <a:latin typeface="KG Miss Kindergarten"/>
                          <a:ea typeface="Comfortaa"/>
                          <a:cs typeface="Comfortaa"/>
                        </a:rPr>
                        <a:t>Poetry</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510077">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8" name="Google Shape;88;p2"/>
          <p:cNvGraphicFramePr/>
          <p:nvPr>
            <p:extLst>
              <p:ext uri="{D42A27DB-BD31-4B8C-83A1-F6EECF244321}">
                <p14:modId xmlns:p14="http://schemas.microsoft.com/office/powerpoint/2010/main" val="2485571930"/>
              </p:ext>
            </p:extLst>
          </p:nvPr>
        </p:nvGraphicFramePr>
        <p:xfrm>
          <a:off x="224238" y="7754728"/>
          <a:ext cx="2240200" cy="1600322"/>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631823">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PHONEMIC AWARENESS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11573">
                <a:tc rowSpan="2" gridSpan="2">
                  <a:txBody>
                    <a:bodyPr/>
                    <a:lstStyle/>
                    <a:p>
                      <a:pPr marL="0" marR="0" lvl="0" indent="0" algn="ctr" rtl="0">
                        <a:lnSpc>
                          <a:spcPct val="100000"/>
                        </a:lnSpc>
                        <a:spcBef>
                          <a:spcPts val="0"/>
                        </a:spcBef>
                        <a:spcAft>
                          <a:spcPts val="0"/>
                        </a:spcAft>
                        <a:buClr>
                          <a:srgbClr val="000000"/>
                        </a:buClr>
                        <a:buSzPts val="1400"/>
                        <a:buFont typeface="Arial"/>
                        <a:buNone/>
                      </a:pPr>
                      <a:r>
                        <a:rPr lang="en-US" sz="1300" dirty="0">
                          <a:latin typeface="KG Miss Kindergarten" panose="02000000000000000000" pitchFamily="2" charset="77"/>
                        </a:rPr>
                        <a:t> Blend/segment words</a:t>
                      </a:r>
                    </a:p>
                    <a:p>
                      <a:pPr marL="0" marR="0" lvl="0" indent="0" algn="ctr" rtl="0">
                        <a:lnSpc>
                          <a:spcPct val="100000"/>
                        </a:lnSpc>
                        <a:spcBef>
                          <a:spcPts val="0"/>
                        </a:spcBef>
                        <a:spcAft>
                          <a:spcPts val="0"/>
                        </a:spcAft>
                        <a:buClr>
                          <a:srgbClr val="000000"/>
                        </a:buClr>
                        <a:buSzPts val="1400"/>
                        <a:buFont typeface="Arial"/>
                        <a:buNone/>
                      </a:pPr>
                      <a:r>
                        <a:rPr lang="en-US" sz="600" dirty="0">
                          <a:latin typeface="KG Miss Kindergarten" panose="02000000000000000000" pitchFamily="2" charset="77"/>
                        </a:rPr>
                        <a:t> </a:t>
                      </a:r>
                    </a:p>
                    <a:p>
                      <a:pPr marL="0" marR="0" lvl="0" indent="0" algn="ctr" rtl="0">
                        <a:lnSpc>
                          <a:spcPct val="100000"/>
                        </a:lnSpc>
                        <a:spcBef>
                          <a:spcPts val="0"/>
                        </a:spcBef>
                        <a:spcAft>
                          <a:spcPts val="0"/>
                        </a:spcAft>
                        <a:buClr>
                          <a:srgbClr val="000000"/>
                        </a:buClr>
                        <a:buSzPts val="1400"/>
                        <a:buFont typeface="Arial"/>
                        <a:buNone/>
                      </a:pPr>
                      <a:r>
                        <a:rPr lang="en-US" sz="1300" dirty="0">
                          <a:latin typeface="KG Miss Kindergarten"/>
                        </a:rPr>
                        <a:t>Phonics: Digraphs initial </a:t>
                      </a:r>
                      <a:r>
                        <a:rPr lang="en-US" sz="1300" i="1" dirty="0" err="1">
                          <a:latin typeface="KG Miss Kindergarten"/>
                        </a:rPr>
                        <a:t>th</a:t>
                      </a:r>
                      <a:r>
                        <a:rPr lang="en-US" sz="1300" i="1" dirty="0">
                          <a:latin typeface="KG Miss Kindergarten"/>
                        </a:rPr>
                        <a:t> </a:t>
                      </a:r>
                      <a:r>
                        <a:rPr lang="en-US" sz="1300" i="0" dirty="0">
                          <a:latin typeface="KG Miss Kindergarten"/>
                        </a:rPr>
                        <a:t>and </a:t>
                      </a:r>
                      <a:r>
                        <a:rPr lang="en-US" sz="1300" i="1" dirty="0" err="1">
                          <a:latin typeface="KG Miss Kindergarten"/>
                        </a:rPr>
                        <a:t>wh</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718219">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9" name="Google Shape;89;p2"/>
          <p:cNvGraphicFramePr/>
          <p:nvPr>
            <p:extLst>
              <p:ext uri="{D42A27DB-BD31-4B8C-83A1-F6EECF244321}">
                <p14:modId xmlns:p14="http://schemas.microsoft.com/office/powerpoint/2010/main" val="503113876"/>
              </p:ext>
            </p:extLst>
          </p:nvPr>
        </p:nvGraphicFramePr>
        <p:xfrm>
          <a:off x="2564075" y="5957468"/>
          <a:ext cx="4979724" cy="3397582"/>
        </p:xfrm>
        <a:graphic>
          <a:graphicData uri="http://schemas.openxmlformats.org/drawingml/2006/table">
            <a:tbl>
              <a:tblPr>
                <a:noFill/>
                <a:tableStyleId>{403A84E3-EDEE-4AC5-8DF2-DC100B7C1AB1}</a:tableStyleId>
              </a:tblPr>
              <a:tblGrid>
                <a:gridCol w="4979724">
                  <a:extLst>
                    <a:ext uri="{9D8B030D-6E8A-4147-A177-3AD203B41FA5}">
                      <a16:colId xmlns:a16="http://schemas.microsoft.com/office/drawing/2014/main" val="20000"/>
                    </a:ext>
                  </a:extLst>
                </a:gridCol>
              </a:tblGrid>
              <a:tr h="493949">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REVIEW</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2903633">
                <a:tc>
                  <a:txBody>
                    <a:bodyPr/>
                    <a:lstStyle/>
                    <a:p>
                      <a:pPr marL="0" marR="0" lvl="0" indent="0" algn="ctr">
                        <a:lnSpc>
                          <a:spcPct val="100000"/>
                        </a:lnSpc>
                        <a:spcBef>
                          <a:spcPts val="0"/>
                        </a:spcBef>
                        <a:spcAft>
                          <a:spcPts val="0"/>
                        </a:spcAft>
                        <a:buSzPts val="1400"/>
                        <a:buFont typeface="Arial"/>
                        <a:buNone/>
                      </a:pPr>
                      <a:r>
                        <a:rPr lang="en" b="1" dirty="0">
                          <a:latin typeface="KG Miss Kindergarten" panose="02000000000000000000" pitchFamily="2" charset="77"/>
                        </a:rPr>
                        <a:t>Words to know:</a:t>
                      </a:r>
                    </a:p>
                    <a:p>
                      <a:pPr marL="0" marR="0" lvl="0" indent="0" algn="ctr" rtl="0">
                        <a:lnSpc>
                          <a:spcPct val="150000"/>
                        </a:lnSpc>
                        <a:spcBef>
                          <a:spcPts val="0"/>
                        </a:spcBef>
                        <a:spcAft>
                          <a:spcPts val="0"/>
                        </a:spcAft>
                        <a:buClr>
                          <a:srgbClr val="000000"/>
                        </a:buClr>
                        <a:buSzPts val="1400"/>
                        <a:buFont typeface="Arial"/>
                        <a:buNone/>
                      </a:pPr>
                      <a:r>
                        <a:rPr lang="en" b="0" dirty="0">
                          <a:latin typeface="KG Miss Kindergarten" panose="02000000000000000000" pitchFamily="2" charset="77"/>
                        </a:rPr>
                        <a:t> </a:t>
                      </a:r>
                      <a:r>
                        <a:rPr lang="en" sz="1350" b="0" dirty="0">
                          <a:latin typeface="KG Miss Kindergarten" panose="02000000000000000000" pitchFamily="2" charset="77"/>
                        </a:rPr>
                        <a:t>the, a, see, red, I, blue, yellow, to, by, my, am, at, go, is, man, no, green, orange, purple, an, </a:t>
                      </a:r>
                      <a:r>
                        <a:rPr lang="en-US" sz="1350" b="0" dirty="0">
                          <a:latin typeface="KG Miss Kindergarten" panose="02000000000000000000" pitchFamily="2" charset="77"/>
                        </a:rPr>
                        <a:t>it, has, little, ran, he, she, me, sits, with, big, good, his, very,  funny, did, in, put, got, here, of, on, soon, are lot, not, was, new, be, do, had, ten, one, up, but, want, not, look, for, her, him, us,  jump, help, they, too, yes, yellow, have, six, some, we, four, get, hot, or, where, please, come from, if, stop, brown</a:t>
                      </a:r>
                    </a:p>
                    <a:p>
                      <a:pPr marL="0" marR="0" lvl="0" indent="0" algn="ctr">
                        <a:lnSpc>
                          <a:spcPct val="100000"/>
                        </a:lnSpc>
                        <a:spcBef>
                          <a:spcPts val="0"/>
                        </a:spcBef>
                        <a:spcAft>
                          <a:spcPts val="0"/>
                        </a:spcAft>
                        <a:buSzPts val="1400"/>
                        <a:buFont typeface="Arial"/>
                        <a:buNone/>
                      </a:pPr>
                      <a:endParaRPr lang="en" b="0" dirty="0">
                        <a:latin typeface="KG Miss Kindergarten" panose="02000000000000000000" pitchFamily="2" charset="77"/>
                      </a:endParaRP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91" name="Google Shape;91;p2"/>
          <p:cNvSpPr/>
          <p:nvPr/>
        </p:nvSpPr>
        <p:spPr>
          <a:xfrm rot="252521">
            <a:off x="4936183" y="316660"/>
            <a:ext cx="2199231" cy="965001"/>
          </a:xfrm>
          <a:prstGeom prst="wedgeRoundRectCallout">
            <a:avLst>
              <a:gd name="adj1" fmla="val -5758"/>
              <a:gd name="adj2" fmla="val 80045"/>
              <a:gd name="adj3" fmla="val 0"/>
            </a:avLst>
          </a:prstGeom>
          <a:solidFill>
            <a:srgbClr val="FFFFFF"/>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dirty="0">
                <a:solidFill>
                  <a:srgbClr val="000000"/>
                </a:solidFill>
                <a:latin typeface="KG Miss Kindergarten"/>
                <a:sym typeface="Arial"/>
              </a:rPr>
              <a:t>LEARNING MINDSET: </a:t>
            </a:r>
            <a:r>
              <a:rPr lang="en" b="1" dirty="0">
                <a:latin typeface="KG Miss Kindergarten"/>
              </a:rPr>
              <a:t>Noticing</a:t>
            </a:r>
            <a:endParaRPr lang="en" sz="1400" b="1" i="0" u="none" strike="noStrike" cap="none" dirty="0">
              <a:solidFill>
                <a:srgbClr val="000000"/>
              </a:solidFill>
              <a:latin typeface="KG Miss Kindergarten" panose="02000000000000000000" pitchFamily="2" charset="77"/>
            </a:endParaRPr>
          </a:p>
        </p:txBody>
      </p:sp>
      <p:pic>
        <p:nvPicPr>
          <p:cNvPr id="2" name="Picture 1">
            <a:extLst>
              <a:ext uri="{FF2B5EF4-FFF2-40B4-BE49-F238E27FC236}">
                <a16:creationId xmlns:a16="http://schemas.microsoft.com/office/drawing/2014/main" id="{E4B36429-8CDD-EB47-36D5-E3A94F652376}"/>
              </a:ext>
            </a:extLst>
          </p:cNvPr>
          <p:cNvPicPr>
            <a:picLocks noChangeAspect="1"/>
          </p:cNvPicPr>
          <p:nvPr/>
        </p:nvPicPr>
        <p:blipFill>
          <a:blip r:embed="rId3"/>
          <a:stretch>
            <a:fillRect/>
          </a:stretch>
        </p:blipFill>
        <p:spPr>
          <a:xfrm>
            <a:off x="0" y="9433506"/>
            <a:ext cx="2318197" cy="424777"/>
          </a:xfrm>
          <a:prstGeom prst="rect">
            <a:avLst/>
          </a:prstGeom>
        </p:spPr>
      </p:pic>
      <p:pic>
        <p:nvPicPr>
          <p:cNvPr id="3" name="Picture 2">
            <a:extLst>
              <a:ext uri="{FF2B5EF4-FFF2-40B4-BE49-F238E27FC236}">
                <a16:creationId xmlns:a16="http://schemas.microsoft.com/office/drawing/2014/main" id="{613C6AD6-564B-0DCB-EF75-67A17CBE0B4E}"/>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4" name="Picture 3">
            <a:extLst>
              <a:ext uri="{FF2B5EF4-FFF2-40B4-BE49-F238E27FC236}">
                <a16:creationId xmlns:a16="http://schemas.microsoft.com/office/drawing/2014/main" id="{2CE4B939-D6A9-BA1E-D0F1-8F5887129D4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5" name="Picture 4">
            <a:extLst>
              <a:ext uri="{FF2B5EF4-FFF2-40B4-BE49-F238E27FC236}">
                <a16:creationId xmlns:a16="http://schemas.microsoft.com/office/drawing/2014/main" id="{A1E20CD0-384D-FEF1-1947-878CC9D77860}"/>
              </a:ext>
            </a:extLst>
          </p:cNvPr>
          <p:cNvPicPr>
            <a:picLocks noChangeAspect="1"/>
          </p:cNvPicPr>
          <p:nvPr/>
        </p:nvPicPr>
        <p:blipFill>
          <a:blip r:embed="rId4"/>
          <a:stretch>
            <a:fillRect/>
          </a:stretch>
        </p:blipFill>
        <p:spPr>
          <a:xfrm>
            <a:off x="6267754" y="9433504"/>
            <a:ext cx="1504646" cy="42477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9470</TotalTime>
  <Words>451</Words>
  <Application>Microsoft Macintosh PowerPoint</Application>
  <PresentationFormat>Custom</PresentationFormat>
  <Paragraphs>70</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Comfortaa</vt:lpstr>
      <vt:lpstr>System Font Regular</vt:lpstr>
      <vt:lpstr>KG Shake it Off Popped</vt:lpstr>
      <vt:lpstr>KG Miss Kindergarten</vt:lpstr>
      <vt:lpstr>Comfortaa,Sans-Serif</vt:lpstr>
      <vt:lpstr>Simple Light</vt:lpstr>
      <vt:lpstr>We are WILD about Learning!</vt:lpstr>
      <vt:lpstr>Module 7 Week 3  Zoom 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are shooting for the STARS! Students That Always Reach Success</dc:title>
  <dc:creator>Sawin, Ada</dc:creator>
  <cp:lastModifiedBy>Green, Rhonda</cp:lastModifiedBy>
  <cp:revision>408</cp:revision>
  <cp:lastPrinted>2022-12-07T20:36:42Z</cp:lastPrinted>
  <dcterms:modified xsi:type="dcterms:W3CDTF">2023-03-24T19:47:51Z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0x01010065C82FB862B3584EBF3A03AA7ED0D34C</vt:lpwstr>
  </property>
</Properties>
</file>